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0" r:id="rId3"/>
    <p:sldId id="269" r:id="rId4"/>
    <p:sldId id="272" r:id="rId5"/>
    <p:sldId id="273" r:id="rId6"/>
    <p:sldId id="274" r:id="rId7"/>
    <p:sldId id="277" r:id="rId8"/>
    <p:sldId id="278" r:id="rId9"/>
    <p:sldId id="265" r:id="rId10"/>
    <p:sldId id="260" r:id="rId11"/>
    <p:sldId id="276" r:id="rId12"/>
    <p:sldId id="266" r:id="rId13"/>
    <p:sldId id="264" r:id="rId1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7509" autoAdjust="0"/>
  </p:normalViewPr>
  <p:slideViewPr>
    <p:cSldViewPr>
      <p:cViewPr>
        <p:scale>
          <a:sx n="62" d="100"/>
          <a:sy n="62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B14F2-099B-4417-895B-10454229A213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9247B-8566-4E4C-AB5E-CCA0B5FDC39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16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 BA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9247B-8566-4E4C-AB5E-CCA0B5FDC39D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52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 Peter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9247B-8566-4E4C-AB5E-CCA0B5FDC39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47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 </a:t>
            </a:r>
            <a:r>
              <a:rPr lang="en-CA" smtClean="0"/>
              <a:t>Grig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9247B-8566-4E4C-AB5E-CCA0B5FDC39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46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96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6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1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50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2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60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4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56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42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1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C13E-3D54-4ECA-868A-197E28045DBD}" type="datetimeFigureOut">
              <a:rPr lang="en-CA" smtClean="0"/>
              <a:pPr/>
              <a:t>03/05/2012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C23E-D598-4654-8952-DC5D5C8AF11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55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Edgemont &amp; Upper </a:t>
            </a:r>
            <a:r>
              <a:rPr lang="en-CA" sz="2800" b="1" dirty="0" err="1" smtClean="0"/>
              <a:t>Capilano</a:t>
            </a:r>
            <a:r>
              <a:rPr lang="en-CA" sz="2800" b="1" dirty="0" smtClean="0"/>
              <a:t> Community Association</a:t>
            </a:r>
            <a:br>
              <a:rPr lang="en-CA" sz="2800" b="1" dirty="0" smtClean="0"/>
            </a:br>
            <a:r>
              <a:rPr lang="en-CA" sz="2800" b="1" dirty="0" smtClean="0"/>
              <a:t>Annual General meeting March 14</a:t>
            </a:r>
            <a:r>
              <a:rPr lang="en-CA" sz="2800" b="1" baseline="30000" dirty="0" smtClean="0"/>
              <a:t>th</a:t>
            </a:r>
            <a:r>
              <a:rPr lang="en-CA" sz="2800" b="1" dirty="0" smtClean="0"/>
              <a:t>, 2012</a:t>
            </a:r>
            <a:br>
              <a:rPr lang="en-CA" sz="2800" b="1" dirty="0" smtClean="0"/>
            </a:br>
            <a:r>
              <a:rPr lang="en-CA" sz="2800" b="1" dirty="0" smtClean="0"/>
              <a:t>Agenda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 smtClean="0"/>
              <a:t>1.     EUCCA</a:t>
            </a:r>
            <a:r>
              <a:rPr lang="en-CA" sz="2000" dirty="0" smtClean="0"/>
              <a:t> Annual Financial Report</a:t>
            </a:r>
          </a:p>
          <a:p>
            <a:pPr marL="0" indent="0">
              <a:buNone/>
            </a:pPr>
            <a:r>
              <a:rPr lang="en-CA" sz="2000" b="1" dirty="0" smtClean="0"/>
              <a:t>2.     ELECTION</a:t>
            </a:r>
            <a:r>
              <a:rPr lang="en-CA" sz="2000" dirty="0" smtClean="0"/>
              <a:t> of 2012 Executive</a:t>
            </a:r>
          </a:p>
          <a:p>
            <a:pPr marL="0" indent="0">
              <a:buNone/>
            </a:pPr>
            <a:r>
              <a:rPr lang="en-CA" sz="2000" b="1" dirty="0" smtClean="0"/>
              <a:t>3.     RCMP Sgt. De </a:t>
            </a:r>
            <a:r>
              <a:rPr lang="en-CA" sz="2000" b="1" dirty="0" err="1" smtClean="0"/>
              <a:t>Vries</a:t>
            </a:r>
            <a:r>
              <a:rPr lang="en-CA" sz="2000" b="1" dirty="0" smtClean="0"/>
              <a:t> </a:t>
            </a:r>
            <a:r>
              <a:rPr lang="en-CA" sz="2000" dirty="0" smtClean="0"/>
              <a:t>Presentation of Police Issues</a:t>
            </a:r>
          </a:p>
          <a:p>
            <a:pPr marL="0" indent="0">
              <a:buNone/>
            </a:pPr>
            <a:r>
              <a:rPr lang="en-CA" sz="2000" b="1" dirty="0" smtClean="0"/>
              <a:t>4.     CANFIELD 130 Unit Independent Seniors Rental Proposal – Chuck Brooks</a:t>
            </a:r>
          </a:p>
          <a:p>
            <a:pPr marL="457200" indent="-457200">
              <a:buAutoNum type="arabicPeriod" startAt="5"/>
            </a:pPr>
            <a:r>
              <a:rPr lang="en-CA" sz="2000" b="1" dirty="0" smtClean="0"/>
              <a:t>Coffee </a:t>
            </a:r>
            <a:r>
              <a:rPr lang="en-CA" sz="2000" b="1" dirty="0" smtClean="0"/>
              <a:t>Break (Courtesy Delany’s</a:t>
            </a:r>
            <a:r>
              <a:rPr lang="en-CA" sz="2000" b="1" dirty="0" smtClean="0"/>
              <a:t>)</a:t>
            </a:r>
          </a:p>
          <a:p>
            <a:pPr marL="457200" indent="-457200">
              <a:buFont typeface="Arial" pitchFamily="34" charset="0"/>
              <a:buAutoNum type="arabicPeriod" startAt="5"/>
            </a:pPr>
            <a:r>
              <a:rPr lang="en-CA" sz="2000" b="1" dirty="0"/>
              <a:t>OTHER VILLAGE DEVELOPMENTS </a:t>
            </a:r>
            <a:r>
              <a:rPr lang="en-CA" sz="2000" dirty="0"/>
              <a:t>– Credit Union; Garden Works; Petro              Canada; Village Banners</a:t>
            </a:r>
            <a:r>
              <a:rPr lang="en-CA" sz="2000" dirty="0" smtClean="0"/>
              <a:t>.</a:t>
            </a:r>
            <a:endParaRPr lang="en-CA" sz="2000" b="1" dirty="0" smtClean="0"/>
          </a:p>
          <a:p>
            <a:pPr marL="457200" indent="-457200">
              <a:buAutoNum type="arabicPeriod" startAt="5"/>
            </a:pPr>
            <a:r>
              <a:rPr lang="en-CA" sz="2000" b="1" dirty="0" smtClean="0"/>
              <a:t>GENERAL UPPER CAPILANO DEVELOPMENT ISSUES </a:t>
            </a:r>
            <a:r>
              <a:rPr lang="en-CA" sz="2000" dirty="0" smtClean="0"/>
              <a:t>– </a:t>
            </a:r>
            <a:r>
              <a:rPr lang="en-CA" sz="2000" dirty="0" err="1" smtClean="0"/>
              <a:t>Delbrook</a:t>
            </a:r>
            <a:r>
              <a:rPr lang="en-CA" sz="2000" dirty="0" smtClean="0"/>
              <a:t>/William Griffin Rec Centre Replacement;   </a:t>
            </a:r>
            <a:r>
              <a:rPr lang="en-CA" sz="2000" dirty="0" err="1" smtClean="0"/>
              <a:t>Capilano</a:t>
            </a:r>
            <a:r>
              <a:rPr lang="en-CA" sz="2000" dirty="0" smtClean="0"/>
              <a:t> Road &amp; Highlands Blvd Bicycle Lanes;   </a:t>
            </a:r>
            <a:r>
              <a:rPr lang="en-CA" sz="2000" dirty="0" err="1" smtClean="0"/>
              <a:t>Capilano</a:t>
            </a:r>
            <a:r>
              <a:rPr lang="en-CA" sz="2000" dirty="0" smtClean="0"/>
              <a:t> Water Project Traffic;   Impact of New OCP on Edgemont Village</a:t>
            </a:r>
          </a:p>
          <a:p>
            <a:pPr marL="457200" indent="-457200">
              <a:buAutoNum type="arabicPeriod" startAt="5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483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 err="1">
                <a:latin typeface="Times New Roman" pitchFamily="18" charset="0"/>
                <a:cs typeface="Times New Roman" pitchFamily="18" charset="0"/>
              </a:rPr>
              <a:t>Delbrook</a:t>
            </a:r>
            <a:r>
              <a:rPr lang="en-CA" sz="3600" b="1" dirty="0">
                <a:latin typeface="Times New Roman" pitchFamily="18" charset="0"/>
                <a:cs typeface="Times New Roman" pitchFamily="18" charset="0"/>
              </a:rPr>
              <a:t>/Griffin Recreation Centre </a:t>
            </a:r>
            <a:r>
              <a:rPr lang="en-CA" sz="3600" b="1" dirty="0" smtClean="0">
                <a:latin typeface="Times New Roman" pitchFamily="18" charset="0"/>
                <a:cs typeface="Times New Roman" pitchFamily="18" charset="0"/>
              </a:rPr>
              <a:t>Replacement – the Pool.</a:t>
            </a:r>
            <a:endParaRPr lang="en-CA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In 2009  the Rec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Commission 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funded a report by RDH Consultants to list the repairs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necessary to remediate the 35 year old Natatorium (swimming pool) at the Rec 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Centre.  No cost estimates 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were provided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CA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DNV has 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now requested an </a:t>
            </a:r>
            <a:r>
              <a:rPr lang="en-CA" sz="2800" b="1" dirty="0">
                <a:latin typeface="Times New Roman" pitchFamily="18" charset="0"/>
                <a:cs typeface="Times New Roman" pitchFamily="18" charset="0"/>
              </a:rPr>
              <a:t>engineering estimate of the cost of these repairs to extend the life of the 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Natatorium for another 40 years.  This will provide a crucial guide to the </a:t>
            </a:r>
            <a:r>
              <a:rPr lang="en-C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STEP.</a:t>
            </a:r>
            <a:endParaRPr lang="en-C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5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8407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CA" sz="4100" b="1" dirty="0" err="1">
                <a:latin typeface="Times New Roman" pitchFamily="18" charset="0"/>
                <a:cs typeface="Times New Roman" pitchFamily="18" charset="0"/>
              </a:rPr>
              <a:t>Delbrook</a:t>
            </a:r>
            <a:r>
              <a:rPr lang="en-CA" sz="4100" b="1" dirty="0">
                <a:latin typeface="Times New Roman" pitchFamily="18" charset="0"/>
                <a:cs typeface="Times New Roman" pitchFamily="18" charset="0"/>
              </a:rPr>
              <a:t>/Griffin Recreation Centre </a:t>
            </a:r>
            <a:r>
              <a:rPr lang="en-CA" sz="4100" b="1" dirty="0" smtClean="0">
                <a:latin typeface="Times New Roman" pitchFamily="18" charset="0"/>
                <a:cs typeface="Times New Roman" pitchFamily="18" charset="0"/>
              </a:rPr>
              <a:t>Replacement</a:t>
            </a:r>
          </a:p>
          <a:p>
            <a:pPr marL="0" indent="0" algn="ctr">
              <a:buNone/>
            </a:pPr>
            <a:r>
              <a:rPr lang="en-CA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STEP </a:t>
            </a:r>
            <a:r>
              <a:rPr lang="en-CA" sz="4100" b="1" dirty="0" smtClean="0">
                <a:latin typeface="Times New Roman" pitchFamily="18" charset="0"/>
                <a:cs typeface="Times New Roman" pitchFamily="18" charset="0"/>
              </a:rPr>
              <a:t>Requested</a:t>
            </a:r>
          </a:p>
          <a:p>
            <a:pPr marL="0" indent="0">
              <a:buNone/>
            </a:pPr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A Feasibility Study should be carried out with capital and operating cost estimates for an appropriate range of options for upgrading the combined facility (current estimated cost $49,000,000 ) including:</a:t>
            </a:r>
          </a:p>
          <a:p>
            <a:pPr marL="0" lvl="0" indent="0" algn="ctr">
              <a:buNone/>
            </a:pPr>
            <a:endParaRPr lang="en-CA" sz="3400" b="1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Construction of a new building or buildings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Repair and upgrading of existing buildings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Feasible combinations of both option 1 &amp; 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Land use opportunities at both the </a:t>
            </a:r>
            <a:r>
              <a:rPr lang="en-CA" sz="3400" b="1" dirty="0" err="1">
                <a:latin typeface="Times New Roman" pitchFamily="18" charset="0"/>
                <a:cs typeface="Times New Roman" pitchFamily="18" charset="0"/>
              </a:rPr>
              <a:t>Delbrook</a:t>
            </a: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 and Griffin sites</a:t>
            </a:r>
          </a:p>
          <a:p>
            <a:pPr marL="0" indent="0">
              <a:buNone/>
            </a:pPr>
            <a:endParaRPr lang="en-CA" sz="3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CA" sz="3400" b="1" dirty="0">
                <a:latin typeface="Times New Roman" pitchFamily="18" charset="0"/>
                <a:cs typeface="Times New Roman" pitchFamily="18" charset="0"/>
              </a:rPr>
              <a:t>The various choices should be placed before the community together with the funding options and tax implications for each to gauge public support and guide the final selection.</a:t>
            </a:r>
          </a:p>
          <a:p>
            <a:pPr marL="0" indent="0">
              <a:buNone/>
            </a:pPr>
            <a:endParaRPr lang="en-CA" dirty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39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5" y="0"/>
            <a:ext cx="8689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7" y="849110"/>
            <a:ext cx="3498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IMPACT of NEW OCP on EDGEMONT VILLAGE</a:t>
            </a:r>
          </a:p>
          <a:p>
            <a:pPr algn="ctr"/>
            <a:endParaRPr lang="en-C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37967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829572" cy="6264275"/>
          </a:xfrm>
        </p:spPr>
      </p:pic>
    </p:spTree>
    <p:extLst>
      <p:ext uri="{BB962C8B-B14F-4D97-AF65-F5344CB8AC3E}">
        <p14:creationId xmlns:p14="http://schemas.microsoft.com/office/powerpoint/2010/main" val="12875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034680" cy="24482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EUCCA Mar/2012</a:t>
            </a:r>
            <a:br>
              <a:rPr lang="en-CA" dirty="0" smtClean="0"/>
            </a:br>
            <a:r>
              <a:rPr lang="en-CA" dirty="0" smtClean="0"/>
              <a:t>Financial Report</a:t>
            </a:r>
            <a:endParaRPr lang="en-CA" dirty="0"/>
          </a:p>
        </p:txBody>
      </p:sp>
      <p:pic>
        <p:nvPicPr>
          <p:cNvPr id="5" name="Picture 4" descr="budget-mar-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Election of Executive Board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Current Members</a:t>
            </a:r>
          </a:p>
          <a:p>
            <a:endParaRPr lang="en-CA" sz="2000" dirty="0"/>
          </a:p>
          <a:p>
            <a:r>
              <a:rPr lang="en-CA" sz="2000" dirty="0" smtClean="0"/>
              <a:t>Brian </a:t>
            </a:r>
            <a:r>
              <a:rPr lang="en-CA" sz="2000" dirty="0" err="1" smtClean="0"/>
              <a:t>Albinson</a:t>
            </a:r>
            <a:endParaRPr lang="en-CA" sz="2000" dirty="0" smtClean="0"/>
          </a:p>
          <a:p>
            <a:r>
              <a:rPr lang="en-CA" sz="2000" dirty="0" err="1" smtClean="0"/>
              <a:t>Grig</a:t>
            </a:r>
            <a:r>
              <a:rPr lang="en-CA" sz="2000" dirty="0" smtClean="0"/>
              <a:t> Cameron</a:t>
            </a:r>
          </a:p>
          <a:p>
            <a:r>
              <a:rPr lang="en-CA" sz="2000" dirty="0" smtClean="0"/>
              <a:t>Ron </a:t>
            </a:r>
            <a:r>
              <a:rPr lang="en-CA" sz="2000" dirty="0" err="1" smtClean="0"/>
              <a:t>Johnstone</a:t>
            </a:r>
            <a:endParaRPr lang="en-CA" sz="2000" dirty="0" smtClean="0"/>
          </a:p>
          <a:p>
            <a:r>
              <a:rPr lang="en-CA" sz="2000" dirty="0" smtClean="0"/>
              <a:t>Corrie </a:t>
            </a:r>
            <a:r>
              <a:rPr lang="en-CA" sz="2000" dirty="0" err="1" smtClean="0"/>
              <a:t>Kost</a:t>
            </a:r>
            <a:endParaRPr lang="en-CA" sz="2000" dirty="0" smtClean="0"/>
          </a:p>
          <a:p>
            <a:r>
              <a:rPr lang="en-CA" sz="2000" dirty="0" smtClean="0"/>
              <a:t>Louise Nagle</a:t>
            </a:r>
          </a:p>
          <a:p>
            <a:r>
              <a:rPr lang="en-CA" sz="2000" dirty="0" smtClean="0"/>
              <a:t>Brian </a:t>
            </a:r>
            <a:r>
              <a:rPr lang="en-CA" sz="2000" dirty="0" err="1" smtClean="0"/>
              <a:t>Platts</a:t>
            </a:r>
            <a:endParaRPr lang="en-CA" sz="2000" dirty="0" smtClean="0"/>
          </a:p>
          <a:p>
            <a:r>
              <a:rPr lang="en-CA" sz="2000" dirty="0" smtClean="0"/>
              <a:t>Peter Thompson</a:t>
            </a:r>
          </a:p>
          <a:p>
            <a:r>
              <a:rPr lang="en-CA" sz="2000" dirty="0" smtClean="0"/>
              <a:t>James Walsh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885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POLICE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 </a:t>
            </a:r>
          </a:p>
          <a:p>
            <a:pPr marL="0" indent="0" algn="ctr">
              <a:buNone/>
            </a:pPr>
            <a:r>
              <a:rPr lang="en-CA" dirty="0" smtClean="0"/>
              <a:t>Presentation by </a:t>
            </a:r>
            <a:r>
              <a:rPr lang="en-CA" b="1" dirty="0" smtClean="0"/>
              <a:t>RCMP </a:t>
            </a:r>
            <a:r>
              <a:rPr lang="en-CA" b="1" dirty="0"/>
              <a:t>Sgt. De </a:t>
            </a:r>
            <a:r>
              <a:rPr lang="en-CA" b="1" dirty="0" err="1"/>
              <a:t>Vries</a:t>
            </a:r>
            <a:r>
              <a:rPr lang="en-CA" b="1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58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CANFIELD 130 Unit Independent Seniors Rental Proposal</a:t>
            </a:r>
            <a:r>
              <a:rPr lang="en-CA" sz="2000" b="1" dirty="0"/>
              <a:t/>
            </a:r>
            <a:br>
              <a:rPr lang="en-CA" sz="2000" b="1" dirty="0"/>
            </a:b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5935091" cy="558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18448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Presented by </a:t>
            </a:r>
            <a:endParaRPr lang="en-CA" b="1" dirty="0" smtClean="0"/>
          </a:p>
          <a:p>
            <a:r>
              <a:rPr lang="en-CA" b="1" dirty="0" smtClean="0"/>
              <a:t>Chuck </a:t>
            </a:r>
            <a:r>
              <a:rPr lang="en-CA" b="1" dirty="0"/>
              <a:t>Brooks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6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800" b="1" dirty="0" smtClean="0"/>
              <a:t>COFFEE (Courtesy Delany’s)</a:t>
            </a:r>
            <a:endParaRPr lang="en-CA" sz="4800" b="1" dirty="0"/>
          </a:p>
        </p:txBody>
      </p:sp>
      <p:pic>
        <p:nvPicPr>
          <p:cNvPr id="4" name="Picture 3" descr="delany'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340768"/>
            <a:ext cx="2197100" cy="3441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44522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$10  Subscriptions for 2012 now being received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514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20688"/>
            <a:ext cx="5962182" cy="5616624"/>
          </a:xfrm>
        </p:spPr>
      </p:pic>
      <p:sp>
        <p:nvSpPr>
          <p:cNvPr id="7" name="TextBox 6"/>
          <p:cNvSpPr txBox="1"/>
          <p:nvPr/>
        </p:nvSpPr>
        <p:spPr>
          <a:xfrm>
            <a:off x="6228184" y="236628"/>
            <a:ext cx="26642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prstClr val="black"/>
                </a:solidFill>
              </a:rPr>
              <a:t>Canfield Development</a:t>
            </a:r>
          </a:p>
          <a:p>
            <a:r>
              <a:rPr lang="en-CA" sz="2000" dirty="0">
                <a:solidFill>
                  <a:prstClr val="black"/>
                </a:solidFill>
              </a:rPr>
              <a:t>Preliminary Informal </a:t>
            </a:r>
            <a:r>
              <a:rPr lang="en-CA" sz="2000" dirty="0" smtClean="0">
                <a:solidFill>
                  <a:prstClr val="black"/>
                </a:solidFill>
              </a:rPr>
              <a:t>Discussion</a:t>
            </a:r>
          </a:p>
          <a:p>
            <a:endParaRPr lang="en-CA" sz="2000" b="1" dirty="0">
              <a:solidFill>
                <a:prstClr val="black"/>
              </a:solidFill>
            </a:endParaRPr>
          </a:p>
          <a:p>
            <a:r>
              <a:rPr lang="en-CA" sz="2000" b="1" dirty="0" smtClean="0">
                <a:solidFill>
                  <a:prstClr val="black"/>
                </a:solidFill>
              </a:rPr>
              <a:t>Garden </a:t>
            </a:r>
            <a:r>
              <a:rPr lang="en-CA" sz="2000" b="1" dirty="0">
                <a:solidFill>
                  <a:prstClr val="black"/>
                </a:solidFill>
              </a:rPr>
              <a:t>Works</a:t>
            </a:r>
          </a:p>
          <a:p>
            <a:r>
              <a:rPr lang="en-CA" sz="2000" dirty="0">
                <a:solidFill>
                  <a:prstClr val="black"/>
                </a:solidFill>
              </a:rPr>
              <a:t>Approved-In progress</a:t>
            </a:r>
          </a:p>
          <a:p>
            <a:endParaRPr lang="en-CA" sz="2000" b="1" dirty="0" smtClean="0">
              <a:solidFill>
                <a:prstClr val="black"/>
              </a:solidFill>
            </a:endParaRPr>
          </a:p>
          <a:p>
            <a:r>
              <a:rPr lang="en-CA" sz="2000" b="1" dirty="0" smtClean="0">
                <a:solidFill>
                  <a:prstClr val="black"/>
                </a:solidFill>
              </a:rPr>
              <a:t>Credit Union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In progress. Completion expected  2013-2014</a:t>
            </a:r>
          </a:p>
          <a:p>
            <a:endParaRPr lang="en-CA" dirty="0">
              <a:solidFill>
                <a:prstClr val="black"/>
              </a:solidFill>
            </a:endParaRPr>
          </a:p>
          <a:p>
            <a:r>
              <a:rPr lang="en-CA" sz="2000" b="1" dirty="0" smtClean="0">
                <a:solidFill>
                  <a:prstClr val="black"/>
                </a:solidFill>
              </a:rPr>
              <a:t>Petro Canada</a:t>
            </a:r>
          </a:p>
          <a:p>
            <a:r>
              <a:rPr lang="en-CA" dirty="0" smtClean="0">
                <a:solidFill>
                  <a:prstClr val="black"/>
                </a:solidFill>
              </a:rPr>
              <a:t>No current  proposals.  Old building demolished.</a:t>
            </a:r>
          </a:p>
          <a:p>
            <a:endParaRPr lang="en-CA" sz="2000" b="1" dirty="0" smtClean="0">
              <a:solidFill>
                <a:prstClr val="black"/>
              </a:solidFill>
            </a:endParaRPr>
          </a:p>
          <a:p>
            <a:r>
              <a:rPr lang="en-CA" sz="2000" b="1" dirty="0" smtClean="0">
                <a:solidFill>
                  <a:prstClr val="black"/>
                </a:solidFill>
              </a:rPr>
              <a:t>Super </a:t>
            </a:r>
            <a:r>
              <a:rPr lang="en-CA" sz="2000" b="1" dirty="0" err="1" smtClean="0">
                <a:solidFill>
                  <a:prstClr val="black"/>
                </a:solidFill>
              </a:rPr>
              <a:t>Valu</a:t>
            </a:r>
            <a:endParaRPr lang="en-CA" sz="2000" b="1" dirty="0" smtClean="0">
              <a:solidFill>
                <a:prstClr val="black"/>
              </a:solidFill>
            </a:endParaRPr>
          </a:p>
          <a:p>
            <a:r>
              <a:rPr lang="en-CA" dirty="0" smtClean="0">
                <a:solidFill>
                  <a:prstClr val="black"/>
                </a:solidFill>
              </a:rPr>
              <a:t>No current proposals.  </a:t>
            </a:r>
          </a:p>
          <a:p>
            <a:endParaRPr lang="en-CA" dirty="0">
              <a:solidFill>
                <a:prstClr val="black"/>
              </a:solidFill>
            </a:endParaRPr>
          </a:p>
          <a:p>
            <a:r>
              <a:rPr lang="en-CA" b="1" dirty="0" smtClean="0">
                <a:solidFill>
                  <a:prstClr val="black"/>
                </a:solidFill>
              </a:rPr>
              <a:t>Apartment Block Completion</a:t>
            </a:r>
            <a:endParaRPr lang="en-CA" dirty="0">
              <a:solidFill>
                <a:prstClr val="black"/>
              </a:solidFill>
            </a:endParaRPr>
          </a:p>
          <a:p>
            <a:r>
              <a:rPr lang="en-CA" dirty="0" smtClean="0">
                <a:solidFill>
                  <a:prstClr val="black"/>
                </a:solidFill>
              </a:rPr>
              <a:t>No current proposals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9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prstClr val="black"/>
                </a:solidFill>
              </a:rPr>
              <a:t>Current Status of Potential Developments</a:t>
            </a:r>
            <a:endParaRPr lang="en-C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147 Woodbine -- North &amp; west elevati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724" y="616530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GARDEN WORKS Renovation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196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6285384" cy="2653755"/>
          </a:xfrm>
        </p:spPr>
        <p:txBody>
          <a:bodyPr>
            <a:normAutofit/>
          </a:bodyPr>
          <a:lstStyle/>
          <a:p>
            <a:pPr algn="ctr"/>
            <a:r>
              <a:rPr lang="en-CA" sz="4400" dirty="0" smtClean="0"/>
              <a:t>GENERAL UPPER CAPILANO DEVELOPMENT ISSUES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5410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404</Words>
  <Application>Microsoft Office PowerPoint</Application>
  <PresentationFormat>On-screen Show (4:3)</PresentationFormat>
  <Paragraphs>72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Edgemont &amp; Upper Capilano Community Association Annual General meeting March 14th, 2012 Agenda</vt:lpstr>
      <vt:lpstr>EUCCA Mar/2012 Financial Report</vt:lpstr>
      <vt:lpstr>Election of Executive Board</vt:lpstr>
      <vt:lpstr>POLICE ISSUES</vt:lpstr>
      <vt:lpstr>CANFIELD 130 Unit Independent Seniors Rental Proposal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EDGEMONT VILLAGE DEVELOPMENT</dc:title>
  <dc:creator>Brian</dc:creator>
  <cp:lastModifiedBy>Brian</cp:lastModifiedBy>
  <cp:revision>48</cp:revision>
  <cp:lastPrinted>2012-02-28T23:28:56Z</cp:lastPrinted>
  <dcterms:created xsi:type="dcterms:W3CDTF">2012-02-17T18:50:12Z</dcterms:created>
  <dcterms:modified xsi:type="dcterms:W3CDTF">2012-03-05T22:20:55Z</dcterms:modified>
</cp:coreProperties>
</file>